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9" r:id="rId5"/>
    <p:sldId id="260" r:id="rId6"/>
    <p:sldId id="262" r:id="rId7"/>
    <p:sldId id="263" r:id="rId8"/>
    <p:sldId id="264" r:id="rId9"/>
    <p:sldId id="265" r:id="rId10"/>
    <p:sldId id="267" r:id="rId11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12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Libro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title>
      <c:tx>
        <c:rich>
          <a:bodyPr/>
          <a:lstStyle/>
          <a:p>
            <a:pPr algn="ctr">
              <a:defRPr/>
            </a:pPr>
            <a:r>
              <a:rPr lang="es-ES" sz="1400" dirty="0">
                <a:latin typeface="Comic Sans MS" pitchFamily="66" charset="0"/>
              </a:rPr>
              <a:t>EVOLUCIÓN</a:t>
            </a:r>
            <a:r>
              <a:rPr lang="es-ES" sz="1400" baseline="0" dirty="0">
                <a:latin typeface="Comic Sans MS" pitchFamily="66" charset="0"/>
              </a:rPr>
              <a:t> DE LAS VENTAS</a:t>
            </a:r>
            <a:endParaRPr lang="es-ES" sz="1400" dirty="0">
              <a:latin typeface="Comic Sans MS" pitchFamily="66" charset="0"/>
            </a:endParaRPr>
          </a:p>
        </c:rich>
      </c:tx>
      <c:layout>
        <c:manualLayout>
          <c:xMode val="edge"/>
          <c:yMode val="edge"/>
          <c:x val="0.18727077865266842"/>
          <c:y val="2.7777777777777877E-2"/>
        </c:manualLayout>
      </c:layout>
    </c:title>
    <c:plotArea>
      <c:layout/>
      <c:lineChart>
        <c:grouping val="standard"/>
        <c:ser>
          <c:idx val="0"/>
          <c:order val="0"/>
          <c:tx>
            <c:strRef>
              <c:f>Hoja1!$C$1</c:f>
              <c:strCache>
                <c:ptCount val="1"/>
                <c:pt idx="0">
                  <c:v>1º GENERACIÓN (1936 - 1950)</c:v>
                </c:pt>
              </c:strCache>
            </c:strRef>
          </c:tx>
          <c:marker>
            <c:symbol val="none"/>
          </c:marker>
          <c:cat>
            <c:numRef>
              <c:f>Hoja1!$B$2:$B$12</c:f>
              <c:numCache>
                <c:formatCode>#,##0</c:formatCode>
                <c:ptCount val="11"/>
                <c:pt idx="0">
                  <c:v>100000</c:v>
                </c:pt>
                <c:pt idx="1">
                  <c:v>90000</c:v>
                </c:pt>
                <c:pt idx="2">
                  <c:v>80000</c:v>
                </c:pt>
                <c:pt idx="3">
                  <c:v>70000</c:v>
                </c:pt>
                <c:pt idx="4">
                  <c:v>60000</c:v>
                </c:pt>
                <c:pt idx="5">
                  <c:v>50000</c:v>
                </c:pt>
                <c:pt idx="6">
                  <c:v>40000</c:v>
                </c:pt>
                <c:pt idx="7">
                  <c:v>30000</c:v>
                </c:pt>
                <c:pt idx="8">
                  <c:v>20000</c:v>
                </c:pt>
                <c:pt idx="9">
                  <c:v>10000</c:v>
                </c:pt>
                <c:pt idx="10">
                  <c:v>0</c:v>
                </c:pt>
              </c:numCache>
            </c:numRef>
          </c:cat>
          <c:val>
            <c:numRef>
              <c:f>Hoja1!$C$2:$C$12</c:f>
              <c:numCache>
                <c:formatCode>#,##0</c:formatCode>
                <c:ptCount val="11"/>
                <c:pt idx="0">
                  <c:v>22000</c:v>
                </c:pt>
                <c:pt idx="1">
                  <c:v>24000</c:v>
                </c:pt>
                <c:pt idx="2">
                  <c:v>30000</c:v>
                </c:pt>
                <c:pt idx="3">
                  <c:v>40000</c:v>
                </c:pt>
                <c:pt idx="4">
                  <c:v>42000</c:v>
                </c:pt>
                <c:pt idx="5">
                  <c:v>46000</c:v>
                </c:pt>
                <c:pt idx="6">
                  <c:v>50000</c:v>
                </c:pt>
                <c:pt idx="7">
                  <c:v>60000</c:v>
                </c:pt>
                <c:pt idx="8">
                  <c:v>62000</c:v>
                </c:pt>
              </c:numCache>
            </c:numRef>
          </c:val>
        </c:ser>
        <c:ser>
          <c:idx val="1"/>
          <c:order val="1"/>
          <c:tx>
            <c:strRef>
              <c:f>Hoja1!$D$1</c:f>
              <c:strCache>
                <c:ptCount val="1"/>
                <c:pt idx="0">
                  <c:v>2º GENERACIÓN (1950 - 1993) </c:v>
                </c:pt>
              </c:strCache>
            </c:strRef>
          </c:tx>
          <c:marker>
            <c:symbol val="none"/>
          </c:marker>
          <c:cat>
            <c:numRef>
              <c:f>Hoja1!$B$2:$B$12</c:f>
              <c:numCache>
                <c:formatCode>#,##0</c:formatCode>
                <c:ptCount val="11"/>
                <c:pt idx="0">
                  <c:v>100000</c:v>
                </c:pt>
                <c:pt idx="1">
                  <c:v>90000</c:v>
                </c:pt>
                <c:pt idx="2">
                  <c:v>80000</c:v>
                </c:pt>
                <c:pt idx="3">
                  <c:v>70000</c:v>
                </c:pt>
                <c:pt idx="4">
                  <c:v>60000</c:v>
                </c:pt>
                <c:pt idx="5">
                  <c:v>50000</c:v>
                </c:pt>
                <c:pt idx="6">
                  <c:v>40000</c:v>
                </c:pt>
                <c:pt idx="7">
                  <c:v>30000</c:v>
                </c:pt>
                <c:pt idx="8">
                  <c:v>20000</c:v>
                </c:pt>
                <c:pt idx="9">
                  <c:v>10000</c:v>
                </c:pt>
                <c:pt idx="10">
                  <c:v>0</c:v>
                </c:pt>
              </c:numCache>
            </c:numRef>
          </c:cat>
          <c:val>
            <c:numRef>
              <c:f>Hoja1!$D$2:$D$12</c:f>
              <c:numCache>
                <c:formatCode>#,##0</c:formatCode>
                <c:ptCount val="11"/>
                <c:pt idx="0">
                  <c:v>60000</c:v>
                </c:pt>
                <c:pt idx="1">
                  <c:v>55000</c:v>
                </c:pt>
                <c:pt idx="2">
                  <c:v>50000</c:v>
                </c:pt>
                <c:pt idx="3">
                  <c:v>30000</c:v>
                </c:pt>
                <c:pt idx="4">
                  <c:v>20000</c:v>
                </c:pt>
                <c:pt idx="5">
                  <c:v>15000</c:v>
                </c:pt>
                <c:pt idx="6">
                  <c:v>18000</c:v>
                </c:pt>
                <c:pt idx="7">
                  <c:v>23000</c:v>
                </c:pt>
                <c:pt idx="8">
                  <c:v>35000</c:v>
                </c:pt>
              </c:numCache>
            </c:numRef>
          </c:val>
        </c:ser>
        <c:ser>
          <c:idx val="2"/>
          <c:order val="2"/>
          <c:tx>
            <c:strRef>
              <c:f>Hoja1!$E$1</c:f>
              <c:strCache>
                <c:ptCount val="1"/>
                <c:pt idx="0">
                  <c:v>3º GENERACIÓN (1993- ACTUALIDAD)</c:v>
                </c:pt>
              </c:strCache>
            </c:strRef>
          </c:tx>
          <c:marker>
            <c:symbol val="none"/>
          </c:marker>
          <c:cat>
            <c:numRef>
              <c:f>Hoja1!$B$2:$B$12</c:f>
              <c:numCache>
                <c:formatCode>#,##0</c:formatCode>
                <c:ptCount val="11"/>
                <c:pt idx="0">
                  <c:v>100000</c:v>
                </c:pt>
                <c:pt idx="1">
                  <c:v>90000</c:v>
                </c:pt>
                <c:pt idx="2">
                  <c:v>80000</c:v>
                </c:pt>
                <c:pt idx="3">
                  <c:v>70000</c:v>
                </c:pt>
                <c:pt idx="4">
                  <c:v>60000</c:v>
                </c:pt>
                <c:pt idx="5">
                  <c:v>50000</c:v>
                </c:pt>
                <c:pt idx="6">
                  <c:v>40000</c:v>
                </c:pt>
                <c:pt idx="7">
                  <c:v>30000</c:v>
                </c:pt>
                <c:pt idx="8">
                  <c:v>20000</c:v>
                </c:pt>
                <c:pt idx="9">
                  <c:v>10000</c:v>
                </c:pt>
                <c:pt idx="10">
                  <c:v>0</c:v>
                </c:pt>
              </c:numCache>
            </c:numRef>
          </c:cat>
          <c:val>
            <c:numRef>
              <c:f>Hoja1!$E$2:$E$12</c:f>
              <c:numCache>
                <c:formatCode>#,##0</c:formatCode>
                <c:ptCount val="11"/>
                <c:pt idx="0">
                  <c:v>35000</c:v>
                </c:pt>
                <c:pt idx="1">
                  <c:v>45000</c:v>
                </c:pt>
                <c:pt idx="2">
                  <c:v>50000</c:v>
                </c:pt>
                <c:pt idx="3">
                  <c:v>55000</c:v>
                </c:pt>
                <c:pt idx="4">
                  <c:v>60000</c:v>
                </c:pt>
                <c:pt idx="5">
                  <c:v>65000</c:v>
                </c:pt>
                <c:pt idx="6">
                  <c:v>68000</c:v>
                </c:pt>
                <c:pt idx="7">
                  <c:v>70000</c:v>
                </c:pt>
                <c:pt idx="8">
                  <c:v>78000</c:v>
                </c:pt>
              </c:numCache>
            </c:numRef>
          </c:val>
        </c:ser>
        <c:marker val="1"/>
        <c:axId val="55160832"/>
        <c:axId val="55162368"/>
      </c:lineChart>
      <c:catAx>
        <c:axId val="55160832"/>
        <c:scaling>
          <c:orientation val="minMax"/>
        </c:scaling>
        <c:delete val="1"/>
        <c:axPos val="b"/>
        <c:numFmt formatCode="#,##0" sourceLinked="1"/>
        <c:majorTickMark val="none"/>
        <c:tickLblPos val="nextTo"/>
        <c:crossAx val="55162368"/>
        <c:crosses val="autoZero"/>
        <c:auto val="1"/>
        <c:lblAlgn val="ctr"/>
        <c:lblOffset val="100"/>
      </c:catAx>
      <c:valAx>
        <c:axId val="55162368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>
                    <a:solidFill>
                      <a:srgbClr val="181200"/>
                    </a:solidFill>
                  </a:defRPr>
                </a:pPr>
                <a:r>
                  <a:rPr lang="en-US" b="1" dirty="0">
                    <a:solidFill>
                      <a:srgbClr val="181200"/>
                    </a:solidFill>
                    <a:latin typeface="Comic Sans MS" pitchFamily="66" charset="0"/>
                  </a:rPr>
                  <a:t>VENTA</a:t>
                </a:r>
                <a:r>
                  <a:rPr lang="en-US" dirty="0">
                    <a:solidFill>
                      <a:srgbClr val="181200"/>
                    </a:solidFill>
                    <a:latin typeface="Comic Sans MS" pitchFamily="66" charset="0"/>
                  </a:rPr>
                  <a:t>S</a:t>
                </a:r>
              </a:p>
            </c:rich>
          </c:tx>
          <c:layout>
            <c:manualLayout>
              <c:xMode val="edge"/>
              <c:yMode val="edge"/>
              <c:x val="1.920814537587422E-2"/>
              <c:y val="0.46101222003631959"/>
            </c:manualLayout>
          </c:layout>
        </c:title>
        <c:numFmt formatCode="#,##0" sourceLinked="1"/>
        <c:majorTickMark val="none"/>
        <c:tickLblPos val="nextTo"/>
        <c:txPr>
          <a:bodyPr/>
          <a:lstStyle/>
          <a:p>
            <a:pPr>
              <a:defRPr sz="1100">
                <a:solidFill>
                  <a:srgbClr val="181200"/>
                </a:solidFill>
                <a:latin typeface="Comic Sans MS" pitchFamily="66" charset="0"/>
              </a:defRPr>
            </a:pPr>
            <a:endParaRPr lang="es-ES"/>
          </a:p>
        </c:txPr>
        <c:crossAx val="55160832"/>
        <c:crosses val="autoZero"/>
        <c:crossBetween val="between"/>
      </c:valAx>
    </c:plotArea>
    <c:legend>
      <c:legendPos val="r"/>
      <c:legendEntry>
        <c:idx val="1"/>
        <c:txPr>
          <a:bodyPr/>
          <a:lstStyle/>
          <a:p>
            <a:pPr>
              <a:defRPr sz="1100">
                <a:solidFill>
                  <a:srgbClr val="181200"/>
                </a:solidFill>
                <a:latin typeface="Comic Sans MS" pitchFamily="66" charset="0"/>
              </a:defRPr>
            </a:pPr>
            <a:endParaRPr lang="es-ES"/>
          </a:p>
        </c:txPr>
      </c:legendEntry>
      <c:legendEntry>
        <c:idx val="0"/>
        <c:txPr>
          <a:bodyPr/>
          <a:lstStyle/>
          <a:p>
            <a:pPr>
              <a:defRPr sz="1100">
                <a:solidFill>
                  <a:srgbClr val="181200"/>
                </a:solidFill>
                <a:latin typeface="Comic Sans MS" pitchFamily="66" charset="0"/>
              </a:defRPr>
            </a:pPr>
            <a:endParaRPr lang="es-ES"/>
          </a:p>
        </c:txPr>
      </c:legendEntry>
      <c:legendEntry>
        <c:idx val="2"/>
        <c:txPr>
          <a:bodyPr/>
          <a:lstStyle/>
          <a:p>
            <a:pPr>
              <a:defRPr sz="1100">
                <a:solidFill>
                  <a:srgbClr val="181200"/>
                </a:solidFill>
                <a:latin typeface="Comic Sans MS" pitchFamily="66" charset="0"/>
              </a:defRPr>
            </a:pPr>
            <a:endParaRPr lang="es-ES"/>
          </a:p>
        </c:txPr>
      </c:legendEntry>
      <c:layout>
        <c:manualLayout>
          <c:xMode val="edge"/>
          <c:yMode val="edge"/>
          <c:x val="0.71205651917776636"/>
          <c:y val="0.37273617206416476"/>
          <c:w val="0.26146612476940295"/>
          <c:h val="0.26807089891041186"/>
        </c:manualLayout>
      </c:layout>
      <c:txPr>
        <a:bodyPr/>
        <a:lstStyle/>
        <a:p>
          <a:pPr>
            <a:defRPr sz="1100"/>
          </a:pPr>
          <a:endParaRPr lang="es-ES"/>
        </a:p>
      </c:txPr>
    </c:legend>
    <c:plotVisOnly val="1"/>
  </c:chart>
  <c:spPr>
    <a:solidFill>
      <a:srgbClr val="FFC000"/>
    </a:solidFill>
  </c:sp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C8127-8E06-4DA0-B965-63BE001A9F20}" type="datetimeFigureOut">
              <a:rPr lang="es-ES" smtClean="0"/>
              <a:pPr/>
              <a:t>04/05/2009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C5988-0830-4CCD-92F0-6531664F125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C8127-8E06-4DA0-B965-63BE001A9F20}" type="datetimeFigureOut">
              <a:rPr lang="es-ES" smtClean="0"/>
              <a:pPr/>
              <a:t>04/05/2009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C5988-0830-4CCD-92F0-6531664F125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C8127-8E06-4DA0-B965-63BE001A9F20}" type="datetimeFigureOut">
              <a:rPr lang="es-ES" smtClean="0"/>
              <a:pPr/>
              <a:t>04/05/2009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C5988-0830-4CCD-92F0-6531664F125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C8127-8E06-4DA0-B965-63BE001A9F20}" type="datetimeFigureOut">
              <a:rPr lang="es-ES" smtClean="0"/>
              <a:pPr/>
              <a:t>04/05/2009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C5988-0830-4CCD-92F0-6531664F125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C8127-8E06-4DA0-B965-63BE001A9F20}" type="datetimeFigureOut">
              <a:rPr lang="es-ES" smtClean="0"/>
              <a:pPr/>
              <a:t>04/05/2009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C5988-0830-4CCD-92F0-6531664F125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C8127-8E06-4DA0-B965-63BE001A9F20}" type="datetimeFigureOut">
              <a:rPr lang="es-ES" smtClean="0"/>
              <a:pPr/>
              <a:t>04/05/2009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C5988-0830-4CCD-92F0-6531664F125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C8127-8E06-4DA0-B965-63BE001A9F20}" type="datetimeFigureOut">
              <a:rPr lang="es-ES" smtClean="0"/>
              <a:pPr/>
              <a:t>04/05/2009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C5988-0830-4CCD-92F0-6531664F125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C8127-8E06-4DA0-B965-63BE001A9F20}" type="datetimeFigureOut">
              <a:rPr lang="es-ES" smtClean="0"/>
              <a:pPr/>
              <a:t>04/05/2009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C5988-0830-4CCD-92F0-6531664F125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C8127-8E06-4DA0-B965-63BE001A9F20}" type="datetimeFigureOut">
              <a:rPr lang="es-ES" smtClean="0"/>
              <a:pPr/>
              <a:t>04/05/2009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C5988-0830-4CCD-92F0-6531664F125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C8127-8E06-4DA0-B965-63BE001A9F20}" type="datetimeFigureOut">
              <a:rPr lang="es-ES" smtClean="0"/>
              <a:pPr/>
              <a:t>04/05/2009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C5988-0830-4CCD-92F0-6531664F125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C8127-8E06-4DA0-B965-63BE001A9F20}" type="datetimeFigureOut">
              <a:rPr lang="es-ES" smtClean="0"/>
              <a:pPr/>
              <a:t>04/05/2009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C5988-0830-4CCD-92F0-6531664F125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0C8127-8E06-4DA0-B965-63BE001A9F20}" type="datetimeFigureOut">
              <a:rPr lang="es-ES" smtClean="0"/>
              <a:pPr/>
              <a:t>04/05/2009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4C5988-0830-4CCD-92F0-6531664F125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7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5" descr="RSR_0002"/>
          <p:cNvPicPr>
            <a:picLocks noChangeAspect="1" noChangeArrowheads="1"/>
          </p:cNvPicPr>
          <p:nvPr/>
        </p:nvPicPr>
        <p:blipFill>
          <a:blip r:embed="rId2" cstate="print">
            <a:lum bright="41000" contrast="-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2000" dirty="0" smtClean="0">
                <a:solidFill>
                  <a:srgbClr val="FF0000"/>
                </a:solidFill>
                <a:latin typeface="Comic Sans MS" pitchFamily="66" charset="0"/>
              </a:rPr>
              <a:t>1. ORIGEN Y EVOLUCIÓN DE SU ESTRUCTURA</a:t>
            </a:r>
            <a:endParaRPr lang="es-ES" sz="2000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lvl="1">
              <a:lnSpc>
                <a:spcPct val="120000"/>
              </a:lnSpc>
              <a:buNone/>
            </a:pPr>
            <a:r>
              <a:rPr lang="es-ES" sz="5600" dirty="0" smtClean="0">
                <a:solidFill>
                  <a:srgbClr val="181200"/>
                </a:solidFill>
                <a:latin typeface="Comic Sans MS" pitchFamily="66" charset="0"/>
              </a:rPr>
              <a:t>La empresa Galbis, es una empresa familiar que sea desarrolla durante tres</a:t>
            </a:r>
          </a:p>
          <a:p>
            <a:pPr lvl="1">
              <a:lnSpc>
                <a:spcPct val="120000"/>
              </a:lnSpc>
              <a:buNone/>
            </a:pPr>
            <a:r>
              <a:rPr lang="es-ES" sz="5600" dirty="0" smtClean="0">
                <a:solidFill>
                  <a:srgbClr val="181200"/>
                </a:solidFill>
                <a:latin typeface="Comic Sans MS" pitchFamily="66" charset="0"/>
              </a:rPr>
              <a:t>generaciones, </a:t>
            </a:r>
            <a:r>
              <a:rPr lang="es-ES" sz="5600" b="1" dirty="0" smtClean="0">
                <a:solidFill>
                  <a:srgbClr val="181200"/>
                </a:solidFill>
                <a:latin typeface="Comic Sans MS" pitchFamily="66" charset="0"/>
              </a:rPr>
              <a:t>la primera generación </a:t>
            </a:r>
            <a:r>
              <a:rPr lang="es-ES" sz="5600" dirty="0" smtClean="0">
                <a:solidFill>
                  <a:srgbClr val="181200"/>
                </a:solidFill>
                <a:latin typeface="Comic Sans MS" pitchFamily="66" charset="0"/>
              </a:rPr>
              <a:t>se remonta a 1936 hasta 1950, cuando Vicente (el</a:t>
            </a:r>
          </a:p>
          <a:p>
            <a:pPr lvl="1">
              <a:lnSpc>
                <a:spcPct val="120000"/>
              </a:lnSpc>
              <a:buNone/>
            </a:pPr>
            <a:r>
              <a:rPr lang="es-ES" sz="5600" dirty="0" smtClean="0">
                <a:solidFill>
                  <a:srgbClr val="181200"/>
                </a:solidFill>
                <a:latin typeface="Comic Sans MS" pitchFamily="66" charset="0"/>
              </a:rPr>
              <a:t>abuelo de los actuales propietarios), cuya actividad se centraría únicamente en la chatarra</a:t>
            </a:r>
          </a:p>
          <a:p>
            <a:pPr lvl="1">
              <a:lnSpc>
                <a:spcPct val="120000"/>
              </a:lnSpc>
              <a:buNone/>
            </a:pPr>
            <a:r>
              <a:rPr lang="es-ES" sz="5600" dirty="0" smtClean="0">
                <a:solidFill>
                  <a:srgbClr val="181200"/>
                </a:solidFill>
                <a:latin typeface="Comic Sans MS" pitchFamily="66" charset="0"/>
              </a:rPr>
              <a:t>y aprovechamiento de los materiales obsoletos. </a:t>
            </a:r>
            <a:r>
              <a:rPr lang="es-ES" sz="5600" dirty="0" smtClean="0">
                <a:solidFill>
                  <a:srgbClr val="FF0000"/>
                </a:solidFill>
                <a:latin typeface="Comic Sans MS" pitchFamily="66" charset="0"/>
                <a:hlinkClick r:id="" action="ppaction://noaction"/>
              </a:rPr>
              <a:t>Fotografías antiguas de la empresa.</a:t>
            </a:r>
            <a:endParaRPr lang="es-ES" sz="560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lvl="1">
              <a:lnSpc>
                <a:spcPct val="120000"/>
              </a:lnSpc>
              <a:buNone/>
            </a:pPr>
            <a:r>
              <a:rPr lang="es-ES" sz="5600" dirty="0" smtClean="0">
                <a:solidFill>
                  <a:srgbClr val="181200"/>
                </a:solidFill>
                <a:latin typeface="Comic Sans MS" pitchFamily="66" charset="0"/>
              </a:rPr>
              <a:t>	</a:t>
            </a:r>
          </a:p>
          <a:p>
            <a:pPr lvl="1">
              <a:lnSpc>
                <a:spcPct val="120000"/>
              </a:lnSpc>
              <a:buNone/>
            </a:pPr>
            <a:r>
              <a:rPr lang="es-ES" sz="5600" dirty="0" smtClean="0">
                <a:solidFill>
                  <a:srgbClr val="181200"/>
                </a:solidFill>
                <a:latin typeface="Comic Sans MS" pitchFamily="66" charset="0"/>
              </a:rPr>
              <a:t>	</a:t>
            </a:r>
            <a:r>
              <a:rPr lang="es-ES" sz="5600" b="1" dirty="0" smtClean="0">
                <a:solidFill>
                  <a:srgbClr val="181200"/>
                </a:solidFill>
                <a:latin typeface="Comic Sans MS" pitchFamily="66" charset="0"/>
              </a:rPr>
              <a:t>La segunda generación</a:t>
            </a:r>
            <a:r>
              <a:rPr lang="es-ES" sz="5600" dirty="0" smtClean="0">
                <a:solidFill>
                  <a:srgbClr val="181200"/>
                </a:solidFill>
                <a:latin typeface="Comic Sans MS" pitchFamily="66" charset="0"/>
              </a:rPr>
              <a:t>, 1950 hasta 1993, Vicente (el padre de los actuales</a:t>
            </a:r>
          </a:p>
          <a:p>
            <a:pPr lvl="1">
              <a:lnSpc>
                <a:spcPct val="120000"/>
              </a:lnSpc>
              <a:buNone/>
            </a:pPr>
            <a:r>
              <a:rPr lang="es-ES" sz="5600" dirty="0" smtClean="0">
                <a:solidFill>
                  <a:srgbClr val="181200"/>
                </a:solidFill>
                <a:latin typeface="Comic Sans MS" pitchFamily="66" charset="0"/>
              </a:rPr>
              <a:t>propietarios), seguiría con la actividad de su padre, sin perder el origen de la empresa </a:t>
            </a:r>
          </a:p>
          <a:p>
            <a:pPr lvl="1">
              <a:lnSpc>
                <a:spcPct val="120000"/>
              </a:lnSpc>
              <a:buNone/>
            </a:pPr>
            <a:r>
              <a:rPr lang="es-ES" sz="5600" dirty="0" smtClean="0">
                <a:solidFill>
                  <a:srgbClr val="181200"/>
                </a:solidFill>
                <a:latin typeface="Comic Sans MS" pitchFamily="66" charset="0"/>
              </a:rPr>
              <a:t>pero con un pensamiento de reforma y ampliando la gama de productos para satisfacer las</a:t>
            </a:r>
          </a:p>
          <a:p>
            <a:pPr lvl="1">
              <a:lnSpc>
                <a:spcPct val="120000"/>
              </a:lnSpc>
              <a:buNone/>
            </a:pPr>
            <a:r>
              <a:rPr lang="es-ES" sz="5600" dirty="0" smtClean="0">
                <a:solidFill>
                  <a:srgbClr val="181200"/>
                </a:solidFill>
                <a:latin typeface="Comic Sans MS" pitchFamily="66" charset="0"/>
              </a:rPr>
              <a:t>necesidades de sus clientes. Es en esta etapa donde la empresa se abre al mercado como</a:t>
            </a:r>
          </a:p>
          <a:p>
            <a:pPr lvl="1">
              <a:lnSpc>
                <a:spcPct val="120000"/>
              </a:lnSpc>
              <a:buNone/>
            </a:pPr>
            <a:r>
              <a:rPr lang="es-ES" sz="5600" dirty="0" smtClean="0">
                <a:solidFill>
                  <a:srgbClr val="181200"/>
                </a:solidFill>
                <a:latin typeface="Comic Sans MS" pitchFamily="66" charset="0"/>
              </a:rPr>
              <a:t>mallas Galbis, hierros y derivados, donde continuarían dos de sus cinco hijos, Vicente y</a:t>
            </a:r>
          </a:p>
          <a:p>
            <a:pPr lvl="1">
              <a:lnSpc>
                <a:spcPct val="120000"/>
              </a:lnSpc>
              <a:buNone/>
            </a:pPr>
            <a:r>
              <a:rPr lang="es-ES" sz="5600" dirty="0" smtClean="0">
                <a:solidFill>
                  <a:srgbClr val="181200"/>
                </a:solidFill>
                <a:latin typeface="Comic Sans MS" pitchFamily="66" charset="0"/>
              </a:rPr>
              <a:t>Emilia con la actividad de la empresa </a:t>
            </a:r>
          </a:p>
          <a:p>
            <a:pPr lvl="1">
              <a:lnSpc>
                <a:spcPct val="120000"/>
              </a:lnSpc>
              <a:buNone/>
            </a:pPr>
            <a:r>
              <a:rPr lang="es-ES" sz="5600" dirty="0" smtClean="0">
                <a:solidFill>
                  <a:srgbClr val="181200"/>
                </a:solidFill>
                <a:latin typeface="Comic Sans MS" pitchFamily="66" charset="0"/>
              </a:rPr>
              <a:t>	</a:t>
            </a:r>
          </a:p>
          <a:p>
            <a:pPr lvl="1">
              <a:lnSpc>
                <a:spcPct val="120000"/>
              </a:lnSpc>
              <a:buNone/>
            </a:pPr>
            <a:r>
              <a:rPr lang="es-ES" sz="5600" dirty="0" smtClean="0">
                <a:solidFill>
                  <a:srgbClr val="181200"/>
                </a:solidFill>
                <a:latin typeface="Comic Sans MS" pitchFamily="66" charset="0"/>
              </a:rPr>
              <a:t>	Y finalmente, la </a:t>
            </a:r>
            <a:r>
              <a:rPr lang="es-ES" sz="5600" b="1" dirty="0" smtClean="0">
                <a:solidFill>
                  <a:srgbClr val="181200"/>
                </a:solidFill>
                <a:latin typeface="Comic Sans MS" pitchFamily="66" charset="0"/>
              </a:rPr>
              <a:t>tercera generación</a:t>
            </a:r>
            <a:r>
              <a:rPr lang="es-ES" sz="5600" dirty="0" smtClean="0">
                <a:solidFill>
                  <a:srgbClr val="181200"/>
                </a:solidFill>
                <a:latin typeface="Comic Sans MS" pitchFamily="66" charset="0"/>
              </a:rPr>
              <a:t>, de 1993 hasta ahora, los actuales propietarios</a:t>
            </a:r>
          </a:p>
          <a:p>
            <a:pPr lvl="1">
              <a:lnSpc>
                <a:spcPct val="120000"/>
              </a:lnSpc>
              <a:buNone/>
            </a:pPr>
            <a:r>
              <a:rPr lang="es-ES" sz="5600" dirty="0" smtClean="0">
                <a:solidFill>
                  <a:srgbClr val="181200"/>
                </a:solidFill>
                <a:latin typeface="Comic Sans MS" pitchFamily="66" charset="0"/>
              </a:rPr>
              <a:t>Vicente y Emilia, reestructuran de la organización, provocada por la crisis empresarial de</a:t>
            </a:r>
          </a:p>
          <a:p>
            <a:pPr lvl="1">
              <a:lnSpc>
                <a:spcPct val="120000"/>
              </a:lnSpc>
              <a:buNone/>
            </a:pPr>
            <a:r>
              <a:rPr lang="es-ES" sz="5600" dirty="0" smtClean="0">
                <a:solidFill>
                  <a:srgbClr val="181200"/>
                </a:solidFill>
                <a:latin typeface="Comic Sans MS" pitchFamily="66" charset="0"/>
              </a:rPr>
              <a:t>la época, donde se cambia el personal, la mentalidad, se quiere dar un vuelta a la</a:t>
            </a:r>
          </a:p>
          <a:p>
            <a:pPr lvl="1">
              <a:lnSpc>
                <a:spcPct val="120000"/>
              </a:lnSpc>
              <a:buNone/>
            </a:pPr>
            <a:r>
              <a:rPr lang="es-ES" sz="5600" dirty="0" smtClean="0">
                <a:solidFill>
                  <a:srgbClr val="181200"/>
                </a:solidFill>
                <a:latin typeface="Comic Sans MS" pitchFamily="66" charset="0"/>
              </a:rPr>
              <a:t>organización, pero teniendo en cuenta el origen de esta. </a:t>
            </a:r>
            <a:r>
              <a:rPr lang="es-ES" sz="5600" dirty="0" smtClean="0">
                <a:solidFill>
                  <a:srgbClr val="FF0000"/>
                </a:solidFill>
                <a:latin typeface="Comic Sans MS" pitchFamily="66" charset="0"/>
                <a:hlinkClick r:id="rId3" action="ppaction://hlinksldjump"/>
              </a:rPr>
              <a:t>Fotografías actuales de la empresa.</a:t>
            </a:r>
            <a:endParaRPr lang="es-ES" sz="560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endParaRPr lang="es-ES" dirty="0">
              <a:solidFill>
                <a:srgbClr val="1812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 descr="RSR_0002"/>
          <p:cNvPicPr>
            <a:picLocks noChangeAspect="1" noChangeArrowheads="1"/>
          </p:cNvPicPr>
          <p:nvPr/>
        </p:nvPicPr>
        <p:blipFill>
          <a:blip r:embed="rId2" cstate="print">
            <a:lum bright="41000" contrast="-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71472" y="1357298"/>
            <a:ext cx="8115328" cy="4768865"/>
          </a:xfrm>
        </p:spPr>
        <p:txBody>
          <a:bodyPr>
            <a:normAutofit/>
          </a:bodyPr>
          <a:lstStyle/>
          <a:p>
            <a:pPr>
              <a:buNone/>
            </a:pPr>
            <a:endParaRPr lang="es-ES" sz="1400" dirty="0" smtClean="0">
              <a:solidFill>
                <a:srgbClr val="181200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es-ES" sz="1400" dirty="0" smtClean="0">
                <a:solidFill>
                  <a:srgbClr val="181200"/>
                </a:solidFill>
                <a:latin typeface="Comic Sans MS" pitchFamily="66" charset="0"/>
              </a:rPr>
              <a:t>Para la empresa una de la cosas importantes es poderle dar un servicio al cliente.</a:t>
            </a:r>
          </a:p>
          <a:p>
            <a:pPr>
              <a:buNone/>
            </a:pPr>
            <a:r>
              <a:rPr lang="es-ES" sz="1400" dirty="0" smtClean="0">
                <a:solidFill>
                  <a:srgbClr val="181200"/>
                </a:solidFill>
                <a:latin typeface="Comic Sans MS" pitchFamily="66" charset="0"/>
              </a:rPr>
              <a:t>“En lugar de vende un producto, vende una solución”- director empresa.</a:t>
            </a:r>
          </a:p>
          <a:p>
            <a:pPr>
              <a:buNone/>
            </a:pPr>
            <a:endParaRPr lang="es-ES" sz="1400" dirty="0" smtClean="0">
              <a:solidFill>
                <a:srgbClr val="181200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es-ES" sz="1400" dirty="0" smtClean="0">
                <a:solidFill>
                  <a:srgbClr val="181200"/>
                </a:solidFill>
                <a:latin typeface="Comic Sans MS" pitchFamily="66" charset="0"/>
              </a:rPr>
              <a:t>Para mejorar la situación es resolver la situación del cliente, siempre sin renunciar su filosofía se sus orígenes.</a:t>
            </a:r>
          </a:p>
          <a:p>
            <a:pPr>
              <a:buNone/>
            </a:pPr>
            <a:endParaRPr lang="es-ES" sz="1400" dirty="0" smtClean="0">
              <a:solidFill>
                <a:srgbClr val="000000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es-ES" sz="1400" dirty="0" smtClean="0">
                <a:solidFill>
                  <a:srgbClr val="000000"/>
                </a:solidFill>
                <a:latin typeface="Comic Sans MS" pitchFamily="66" charset="0"/>
              </a:rPr>
              <a:t>	Los valores de la organización:</a:t>
            </a:r>
          </a:p>
          <a:p>
            <a:pPr>
              <a:buFont typeface="Wingdings" pitchFamily="2" charset="2"/>
              <a:buChar char="ü"/>
            </a:pPr>
            <a:r>
              <a:rPr lang="es-ES" sz="1400" dirty="0" smtClean="0">
                <a:solidFill>
                  <a:srgbClr val="000000"/>
                </a:solidFill>
                <a:latin typeface="Comic Sans MS" pitchFamily="66" charset="0"/>
              </a:rPr>
              <a:t>Inversiones que nos ayudan a mejorar nuestro rendimiento.</a:t>
            </a:r>
          </a:p>
          <a:p>
            <a:pPr>
              <a:buFont typeface="Wingdings" pitchFamily="2" charset="2"/>
              <a:buChar char="ü"/>
            </a:pPr>
            <a:r>
              <a:rPr lang="es-ES" sz="1400" dirty="0" smtClean="0">
                <a:solidFill>
                  <a:srgbClr val="000000"/>
                </a:solidFill>
                <a:latin typeface="Comic Sans MS" pitchFamily="66" charset="0"/>
              </a:rPr>
              <a:t>Mejorar la productividad aprovechando los recursos.</a:t>
            </a:r>
          </a:p>
          <a:p>
            <a:pPr>
              <a:buFont typeface="Wingdings" pitchFamily="2" charset="2"/>
              <a:buChar char="ü"/>
            </a:pPr>
            <a:r>
              <a:rPr lang="es-ES" sz="1400" dirty="0" smtClean="0">
                <a:solidFill>
                  <a:srgbClr val="000000"/>
                </a:solidFill>
                <a:latin typeface="Comic Sans MS" pitchFamily="66" charset="0"/>
              </a:rPr>
              <a:t>Afrontar una visión real de la realidad.</a:t>
            </a:r>
          </a:p>
          <a:p>
            <a:pPr>
              <a:buFont typeface="Wingdings" pitchFamily="2" charset="2"/>
              <a:buChar char="ü"/>
            </a:pPr>
            <a:r>
              <a:rPr lang="es-ES" sz="1400" dirty="0" smtClean="0">
                <a:solidFill>
                  <a:srgbClr val="000000"/>
                </a:solidFill>
                <a:latin typeface="Comic Sans MS" pitchFamily="66" charset="0"/>
              </a:rPr>
              <a:t>Siempre con actitud positiva.</a:t>
            </a:r>
          </a:p>
          <a:p>
            <a:pPr>
              <a:buNone/>
            </a:pPr>
            <a:endParaRPr lang="es-ES" sz="1400" dirty="0">
              <a:latin typeface="Comic Sans MS" pitchFamily="66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85728"/>
            <a:ext cx="8329642" cy="1011222"/>
          </a:xfrm>
        </p:spPr>
        <p:txBody>
          <a:bodyPr>
            <a:normAutofit/>
          </a:bodyPr>
          <a:lstStyle/>
          <a:p>
            <a:pPr algn="ctr"/>
            <a:r>
              <a:rPr lang="es-ES" sz="2000" dirty="0" smtClean="0">
                <a:solidFill>
                  <a:srgbClr val="FF0000"/>
                </a:solidFill>
                <a:latin typeface="Comic Sans MS" pitchFamily="66" charset="0"/>
              </a:rPr>
              <a:t>5. ANALISIS DE LA CULTURA Y LOS VALORES DE LA ORGANIZACIÓN</a:t>
            </a:r>
            <a:endParaRPr lang="es-ES" sz="200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5" descr="RSR_0002"/>
          <p:cNvPicPr>
            <a:picLocks noChangeAspect="1" noChangeArrowheads="1"/>
          </p:cNvPicPr>
          <p:nvPr/>
        </p:nvPicPr>
        <p:blipFill>
          <a:blip r:embed="rId2" cstate="print">
            <a:lum bright="41000" contrast="-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 smtClean="0">
              <a:hlinkClick r:id="rId3" action="ppaction://hlinksldjump"/>
            </a:endParaRPr>
          </a:p>
          <a:p>
            <a:endParaRPr lang="es-ES" dirty="0">
              <a:hlinkClick r:id="rId3" action="ppaction://hlinksldjump"/>
            </a:endParaRPr>
          </a:p>
          <a:p>
            <a:endParaRPr lang="es-ES" dirty="0" smtClean="0">
              <a:hlinkClick r:id="rId3" action="ppaction://hlinksldjump"/>
            </a:endParaRPr>
          </a:p>
          <a:p>
            <a:pPr algn="ctr"/>
            <a:endParaRPr lang="es-ES" sz="1400" dirty="0" smtClean="0">
              <a:latin typeface="Comic Sans MS" pitchFamily="66" charset="0"/>
              <a:hlinkClick r:id="rId3" action="ppaction://hlinksldjump"/>
            </a:endParaRPr>
          </a:p>
          <a:p>
            <a:pPr algn="ctr"/>
            <a:endParaRPr lang="es-ES" sz="1400" dirty="0">
              <a:latin typeface="Comic Sans MS" pitchFamily="66" charset="0"/>
              <a:hlinkClick r:id="rId3" action="ppaction://hlinksldjump"/>
            </a:endParaRPr>
          </a:p>
          <a:p>
            <a:pPr algn="ctr"/>
            <a:r>
              <a:rPr lang="es-ES" sz="1400" dirty="0" smtClean="0">
                <a:solidFill>
                  <a:srgbClr val="FF0000"/>
                </a:solidFill>
                <a:latin typeface="Comic Sans MS" pitchFamily="66" charset="0"/>
                <a:hlinkClick r:id="rId3" action="ppaction://hlinksldjump"/>
              </a:rPr>
              <a:t>Origen y evolución</a:t>
            </a:r>
            <a:r>
              <a:rPr lang="es-ES" sz="1400" dirty="0" smtClean="0">
                <a:latin typeface="Comic Sans MS" pitchFamily="66" charset="0"/>
                <a:hlinkClick r:id="rId3" action="ppaction://hlinksldjump"/>
              </a:rPr>
              <a:t>.</a:t>
            </a:r>
            <a:endParaRPr lang="es-ES" sz="1400" dirty="0">
              <a:latin typeface="Comic Sans MS" pitchFamily="66" charset="0"/>
            </a:endParaRPr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pPr algn="ctr"/>
            <a:endParaRPr lang="es-ES" sz="1400" dirty="0">
              <a:latin typeface="Comic Sans MS" pitchFamily="66" charset="0"/>
            </a:endParaRPr>
          </a:p>
        </p:txBody>
      </p:sp>
      <p:pic>
        <p:nvPicPr>
          <p:cNvPr id="6" name="5 Imagen" descr="H:\FOTOS ANA\FACHADA ANTIGUA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571480"/>
            <a:ext cx="3857652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6 Marcador de contenido" descr="C:\Users\asus\Desktop\ANA\ETEA\organizacion de empresas\FOTOGRAFIAS EMPRESA\P3200171.JPG"/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2" y="571480"/>
            <a:ext cx="2928958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7 Imagen" descr="C:\Users\asus\Desktop\ANA\ETEA\organizacion de empresas\FOTOGRAFIAS EMPRESA\P3200201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5786" y="4214818"/>
            <a:ext cx="285752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8 Imagen" descr="H:\FOTOS ANA\6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43570" y="4214818"/>
            <a:ext cx="275178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9 CuadroTexto"/>
          <p:cNvSpPr txBox="1"/>
          <p:nvPr/>
        </p:nvSpPr>
        <p:spPr>
          <a:xfrm>
            <a:off x="1500166" y="3286124"/>
            <a:ext cx="2000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Comic Sans MS" pitchFamily="66" charset="0"/>
              </a:rPr>
              <a:t>Fachada antigua de la empresa</a:t>
            </a:r>
            <a:endParaRPr lang="es-ES" sz="1400" dirty="0">
              <a:solidFill>
                <a:schemeClr val="bg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5786446" y="3214686"/>
            <a:ext cx="1428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Comic Sans MS" pitchFamily="66" charset="0"/>
              </a:rPr>
              <a:t>Oficinas antiguas</a:t>
            </a:r>
            <a:endParaRPr lang="es-ES" sz="1400" dirty="0">
              <a:solidFill>
                <a:schemeClr val="bg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1000100" y="4286256"/>
            <a:ext cx="1357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>
                <a:solidFill>
                  <a:srgbClr val="181200"/>
                </a:solidFill>
                <a:latin typeface="Comic Sans MS" pitchFamily="66" charset="0"/>
              </a:rPr>
              <a:t>Chatarra</a:t>
            </a:r>
            <a:endParaRPr lang="es-ES" sz="1400" dirty="0">
              <a:solidFill>
                <a:srgbClr val="181200"/>
              </a:solidFill>
              <a:latin typeface="Comic Sans MS" pitchFamily="66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6072198" y="4286256"/>
            <a:ext cx="18573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>
                <a:solidFill>
                  <a:srgbClr val="181200"/>
                </a:solidFill>
                <a:latin typeface="Comic Sans MS" pitchFamily="66" charset="0"/>
              </a:rPr>
              <a:t>Materiales Obsoletos</a:t>
            </a:r>
            <a:endParaRPr lang="es-ES" sz="1400" dirty="0">
              <a:solidFill>
                <a:srgbClr val="1812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5" descr="RSR_0002"/>
          <p:cNvPicPr>
            <a:picLocks noChangeAspect="1" noChangeArrowheads="1"/>
          </p:cNvPicPr>
          <p:nvPr/>
        </p:nvPicPr>
        <p:blipFill>
          <a:blip r:embed="rId2" cstate="print">
            <a:lum bright="41000" contrast="-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pPr algn="ctr"/>
            <a:endParaRPr lang="es-ES" sz="1400" dirty="0" smtClean="0">
              <a:latin typeface="Comic Sans MS" pitchFamily="66" charset="0"/>
              <a:hlinkClick r:id="rId3" action="ppaction://hlinksldjump"/>
            </a:endParaRPr>
          </a:p>
          <a:p>
            <a:pPr algn="ctr"/>
            <a:endParaRPr lang="es-ES" sz="1400" dirty="0">
              <a:latin typeface="Comic Sans MS" pitchFamily="66" charset="0"/>
              <a:hlinkClick r:id="rId3" action="ppaction://hlinksldjump"/>
            </a:endParaRPr>
          </a:p>
          <a:p>
            <a:pPr algn="ctr"/>
            <a:r>
              <a:rPr lang="es-ES" sz="1400" dirty="0" smtClean="0">
                <a:solidFill>
                  <a:srgbClr val="FF0000"/>
                </a:solidFill>
                <a:latin typeface="Comic Sans MS" pitchFamily="66" charset="0"/>
                <a:hlinkClick r:id="rId3" action="ppaction://hlinksldjump"/>
              </a:rPr>
              <a:t>Origen y evolución.</a:t>
            </a:r>
            <a:endParaRPr lang="es-ES" sz="140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algn="ctr"/>
            <a:endParaRPr lang="es-ES" sz="1400" dirty="0">
              <a:latin typeface="Comic Sans MS" pitchFamily="66" charset="0"/>
            </a:endParaRPr>
          </a:p>
        </p:txBody>
      </p:sp>
      <p:pic>
        <p:nvPicPr>
          <p:cNvPr id="4" name="3 Imagen" descr="C:\Users\asus\Desktop\ANA\ETEA\organizacion de empresas\FOTOGRAFIAS EMPRESA\P320017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428604"/>
            <a:ext cx="3786214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Imagen" descr="H:\FOTOS ANA\RSR_0039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0562" y="500042"/>
            <a:ext cx="4143404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asus\Desktop\ANA\ETEA\organizacion de empresas\FOTOGRAFIAS EMPRESA\P320019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472" y="3857628"/>
            <a:ext cx="3143272" cy="2286016"/>
          </a:xfrm>
          <a:prstGeom prst="rect">
            <a:avLst/>
          </a:prstGeom>
          <a:noFill/>
        </p:spPr>
      </p:pic>
      <p:pic>
        <p:nvPicPr>
          <p:cNvPr id="7" name="Picture 3" descr="C:\Users\asus\Desktop\ANA\ETEA\organizacion de empresas\FOTOGRAFIAS EMPRESA\P320019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43570" y="3929066"/>
            <a:ext cx="3238523" cy="2143140"/>
          </a:xfrm>
          <a:prstGeom prst="rect">
            <a:avLst/>
          </a:prstGeom>
          <a:noFill/>
        </p:spPr>
      </p:pic>
      <p:sp>
        <p:nvSpPr>
          <p:cNvPr id="8" name="7 CuadroTexto"/>
          <p:cNvSpPr txBox="1"/>
          <p:nvPr/>
        </p:nvSpPr>
        <p:spPr>
          <a:xfrm>
            <a:off x="1285852" y="2928934"/>
            <a:ext cx="2000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>
                <a:solidFill>
                  <a:srgbClr val="181200"/>
                </a:solidFill>
                <a:latin typeface="Comic Sans MS" pitchFamily="66" charset="0"/>
              </a:rPr>
              <a:t>Fachada actual de Galbis</a:t>
            </a:r>
            <a:endParaRPr lang="es-ES" sz="1400" dirty="0">
              <a:solidFill>
                <a:srgbClr val="181200"/>
              </a:solidFill>
              <a:latin typeface="Comic Sans MS" pitchFamily="66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6858016" y="2857496"/>
            <a:ext cx="121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>
                <a:solidFill>
                  <a:srgbClr val="181200"/>
                </a:solidFill>
                <a:latin typeface="Comic Sans MS" pitchFamily="66" charset="0"/>
              </a:rPr>
              <a:t>Oficinas actuales</a:t>
            </a:r>
            <a:endParaRPr lang="es-ES" sz="1400" dirty="0">
              <a:solidFill>
                <a:srgbClr val="1812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 descr="RSR_0002"/>
          <p:cNvPicPr>
            <a:picLocks noChangeAspect="1" noChangeArrowheads="1"/>
          </p:cNvPicPr>
          <p:nvPr/>
        </p:nvPicPr>
        <p:blipFill>
          <a:blip r:embed="rId2" cstate="print">
            <a:lum bright="41000" contrast="-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pPr lvl="1">
              <a:buNone/>
            </a:pPr>
            <a:endParaRPr lang="es-ES" sz="1400" dirty="0" smtClean="0">
              <a:solidFill>
                <a:srgbClr val="181200"/>
              </a:solidFill>
              <a:latin typeface="Comic Sans MS" pitchFamily="66" charset="0"/>
            </a:endParaRPr>
          </a:p>
          <a:p>
            <a:pPr lvl="1">
              <a:buNone/>
            </a:pPr>
            <a:endParaRPr lang="es-ES" sz="1400" dirty="0">
              <a:solidFill>
                <a:srgbClr val="181200"/>
              </a:solidFill>
              <a:latin typeface="Comic Sans MS" pitchFamily="66" charset="0"/>
            </a:endParaRPr>
          </a:p>
          <a:p>
            <a:pPr lvl="1">
              <a:buNone/>
            </a:pPr>
            <a:r>
              <a:rPr lang="es-ES" sz="1400" dirty="0" smtClean="0">
                <a:solidFill>
                  <a:srgbClr val="181200"/>
                </a:solidFill>
                <a:latin typeface="Comic Sans MS" pitchFamily="66" charset="0"/>
              </a:rPr>
              <a:t>Su actividad económico-empresarial se desarrolla en dos fabricas simultáneas   una</a:t>
            </a:r>
          </a:p>
          <a:p>
            <a:pPr lvl="1">
              <a:buNone/>
            </a:pPr>
            <a:r>
              <a:rPr lang="es-ES" sz="1400" dirty="0" smtClean="0">
                <a:solidFill>
                  <a:srgbClr val="181200"/>
                </a:solidFill>
                <a:latin typeface="Comic Sans MS" pitchFamily="66" charset="0"/>
              </a:rPr>
              <a:t>situada en Pozoblanco (Córdoba) y la otra en Madrid, se dedican a suministrar todo</a:t>
            </a:r>
          </a:p>
          <a:p>
            <a:pPr lvl="1">
              <a:buNone/>
            </a:pPr>
            <a:r>
              <a:rPr lang="es-ES" sz="1400" dirty="0" smtClean="0">
                <a:solidFill>
                  <a:srgbClr val="181200"/>
                </a:solidFill>
                <a:latin typeface="Comic Sans MS" pitchFamily="66" charset="0"/>
              </a:rPr>
              <a:t>tipo de mallas metálicas y alambres de espino y todos los materiales necesarios para el</a:t>
            </a:r>
          </a:p>
          <a:p>
            <a:pPr lvl="1">
              <a:buNone/>
            </a:pPr>
            <a:r>
              <a:rPr lang="es-ES" sz="1400" dirty="0" smtClean="0">
                <a:solidFill>
                  <a:srgbClr val="181200"/>
                </a:solidFill>
                <a:latin typeface="Comic Sans MS" pitchFamily="66" charset="0"/>
              </a:rPr>
              <a:t>cerramiento de fincas ganaderas y cinegéticas, cierres industriales y residenciales, así</a:t>
            </a:r>
          </a:p>
          <a:p>
            <a:pPr lvl="1">
              <a:buNone/>
            </a:pPr>
            <a:r>
              <a:rPr lang="es-ES" sz="1400" dirty="0" smtClean="0">
                <a:solidFill>
                  <a:srgbClr val="181200"/>
                </a:solidFill>
                <a:latin typeface="Comic Sans MS" pitchFamily="66" charset="0"/>
              </a:rPr>
              <a:t>como todos los productos necesarios para la protección de su propiedad.</a:t>
            </a:r>
          </a:p>
          <a:p>
            <a:pPr lvl="1">
              <a:buNone/>
            </a:pPr>
            <a:r>
              <a:rPr lang="es-ES" sz="1400" dirty="0" smtClean="0">
                <a:solidFill>
                  <a:srgbClr val="181200"/>
                </a:solidFill>
                <a:latin typeface="Comic Sans MS" pitchFamily="66" charset="0"/>
              </a:rPr>
              <a:t>	</a:t>
            </a:r>
          </a:p>
          <a:p>
            <a:pPr lvl="1">
              <a:buNone/>
            </a:pPr>
            <a:r>
              <a:rPr lang="es-ES" sz="1400" dirty="0" smtClean="0">
                <a:solidFill>
                  <a:srgbClr val="181200"/>
                </a:solidFill>
                <a:latin typeface="Comic Sans MS" pitchFamily="66" charset="0"/>
              </a:rPr>
              <a:t>	Disponen de una gama amplia de materiales para la alimentación y protección de su</a:t>
            </a:r>
          </a:p>
          <a:p>
            <a:pPr lvl="1">
              <a:buNone/>
            </a:pPr>
            <a:r>
              <a:rPr lang="es-ES" sz="1400" dirty="0" smtClean="0">
                <a:solidFill>
                  <a:srgbClr val="181200"/>
                </a:solidFill>
                <a:latin typeface="Comic Sans MS" pitchFamily="66" charset="0"/>
              </a:rPr>
              <a:t>ganado porcino, ovino, vacuno y equino, de tipo extensivo o estabulado.</a:t>
            </a:r>
          </a:p>
          <a:p>
            <a:pPr lvl="1">
              <a:buNone/>
            </a:pPr>
            <a:r>
              <a:rPr lang="es-ES" sz="1400" dirty="0" smtClean="0">
                <a:solidFill>
                  <a:srgbClr val="181200"/>
                </a:solidFill>
                <a:latin typeface="Comic Sans MS" pitchFamily="66" charset="0"/>
              </a:rPr>
              <a:t>	Comercializan todo tipo de comederos, bebederos, tolvas, tablones para</a:t>
            </a:r>
          </a:p>
          <a:p>
            <a:pPr lvl="1">
              <a:buNone/>
            </a:pPr>
            <a:r>
              <a:rPr lang="es-ES" sz="1400" dirty="0" smtClean="0">
                <a:solidFill>
                  <a:srgbClr val="181200"/>
                </a:solidFill>
                <a:latin typeface="Comic Sans MS" pitchFamily="66" charset="0"/>
              </a:rPr>
              <a:t>cerramientos, etc.</a:t>
            </a:r>
          </a:p>
          <a:p>
            <a:pPr lvl="1">
              <a:buNone/>
            </a:pPr>
            <a:r>
              <a:rPr lang="es-ES" sz="1400" dirty="0" smtClean="0">
                <a:solidFill>
                  <a:srgbClr val="181200"/>
                </a:solidFill>
                <a:latin typeface="Comic Sans MS" pitchFamily="66" charset="0"/>
              </a:rPr>
              <a:t>	Galbis, también cuenta con todo tipo de accesorios para su explotación ganadera</a:t>
            </a:r>
          </a:p>
          <a:p>
            <a:pPr lvl="1">
              <a:buNone/>
            </a:pPr>
            <a:r>
              <a:rPr lang="es-ES" sz="1400" dirty="0" smtClean="0">
                <a:solidFill>
                  <a:srgbClr val="181200"/>
                </a:solidFill>
                <a:latin typeface="Comic Sans MS" pitchFamily="66" charset="0"/>
              </a:rPr>
              <a:t>como son: herramientas, pastores eléctricos, ropa laboral y una amplia gama de</a:t>
            </a:r>
          </a:p>
          <a:p>
            <a:pPr lvl="1">
              <a:buNone/>
            </a:pPr>
            <a:r>
              <a:rPr lang="es-ES" sz="1400" dirty="0" smtClean="0">
                <a:solidFill>
                  <a:srgbClr val="181200"/>
                </a:solidFill>
                <a:latin typeface="Comic Sans MS" pitchFamily="66" charset="0"/>
              </a:rPr>
              <a:t>productos de ferretería en nuestra sección de TODO CAMPO Y JARDÍN .</a:t>
            </a:r>
          </a:p>
          <a:p>
            <a:pPr lvl="1">
              <a:buNone/>
            </a:pPr>
            <a:r>
              <a:rPr lang="es-ES" sz="1400" dirty="0" smtClean="0">
                <a:latin typeface="Comic Sans MS" pitchFamily="66" charset="0"/>
              </a:rPr>
              <a:t> 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5" descr="RSR_0002"/>
          <p:cNvPicPr>
            <a:picLocks noChangeAspect="1" noChangeArrowheads="1"/>
          </p:cNvPicPr>
          <p:nvPr/>
        </p:nvPicPr>
        <p:blipFill>
          <a:blip r:embed="rId2" cstate="print">
            <a:lum bright="41000" contrast="-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/>
          <a:lstStyle/>
          <a:p>
            <a:pPr lvl="1">
              <a:buNone/>
            </a:pPr>
            <a:r>
              <a:rPr lang="es-ES" sz="1500" dirty="0" smtClean="0">
                <a:solidFill>
                  <a:srgbClr val="181200"/>
                </a:solidFill>
                <a:latin typeface="Comic Sans MS" pitchFamily="66" charset="0"/>
              </a:rPr>
              <a:t>	</a:t>
            </a:r>
          </a:p>
          <a:p>
            <a:pPr lvl="1">
              <a:buNone/>
            </a:pPr>
            <a:r>
              <a:rPr lang="es-ES" sz="1500" dirty="0">
                <a:solidFill>
                  <a:srgbClr val="181200"/>
                </a:solidFill>
                <a:latin typeface="Comic Sans MS" pitchFamily="66" charset="0"/>
              </a:rPr>
              <a:t>	</a:t>
            </a:r>
            <a:r>
              <a:rPr lang="es-ES" sz="1500" dirty="0" smtClean="0">
                <a:solidFill>
                  <a:srgbClr val="181200"/>
                </a:solidFill>
                <a:latin typeface="Comic Sans MS" pitchFamily="66" charset="0"/>
              </a:rPr>
              <a:t>El objetivo de la empresa es ofrecer  un servicio a sus clientes y atender a las</a:t>
            </a:r>
          </a:p>
          <a:p>
            <a:pPr lvl="1">
              <a:buNone/>
            </a:pPr>
            <a:r>
              <a:rPr lang="es-ES" sz="1500" dirty="0" smtClean="0">
                <a:solidFill>
                  <a:srgbClr val="181200"/>
                </a:solidFill>
                <a:latin typeface="Comic Sans MS" pitchFamily="66" charset="0"/>
              </a:rPr>
              <a:t>necesidades que nos demanda el mercado. Buscando la rentabilidad y el beneficio para</a:t>
            </a:r>
          </a:p>
          <a:p>
            <a:pPr lvl="1">
              <a:buNone/>
            </a:pPr>
            <a:r>
              <a:rPr lang="es-ES" sz="1500" dirty="0" smtClean="0">
                <a:solidFill>
                  <a:srgbClr val="181200"/>
                </a:solidFill>
                <a:latin typeface="Comic Sans MS" pitchFamily="66" charset="0"/>
              </a:rPr>
              <a:t>la empresa, sin olvidarse sus orígenes.</a:t>
            </a:r>
          </a:p>
          <a:p>
            <a:pPr lvl="1">
              <a:buNone/>
            </a:pPr>
            <a:endParaRPr lang="es-ES" sz="1500" dirty="0">
              <a:solidFill>
                <a:srgbClr val="181200"/>
              </a:solidFill>
              <a:latin typeface="Comic Sans MS" pitchFamily="66" charset="0"/>
            </a:endParaRPr>
          </a:p>
          <a:p>
            <a:pPr lvl="1">
              <a:buNone/>
            </a:pPr>
            <a:endParaRPr lang="es-ES" dirty="0">
              <a:solidFill>
                <a:srgbClr val="181200"/>
              </a:solidFill>
            </a:endParaRPr>
          </a:p>
        </p:txBody>
      </p:sp>
      <p:graphicFrame>
        <p:nvGraphicFramePr>
          <p:cNvPr id="4" name="3 Gráfico"/>
          <p:cNvGraphicFramePr/>
          <p:nvPr/>
        </p:nvGraphicFramePr>
        <p:xfrm>
          <a:off x="857224" y="2000240"/>
          <a:ext cx="7643866" cy="43577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 descr="RSR_0002"/>
          <p:cNvPicPr>
            <a:picLocks noChangeAspect="1" noChangeArrowheads="1"/>
          </p:cNvPicPr>
          <p:nvPr/>
        </p:nvPicPr>
        <p:blipFill>
          <a:blip r:embed="rId2" cstate="print">
            <a:lum bright="41000" contrast="-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2000" dirty="0" smtClean="0">
                <a:solidFill>
                  <a:srgbClr val="FF0000"/>
                </a:solidFill>
                <a:latin typeface="Comic Sans MS" pitchFamily="66" charset="0"/>
              </a:rPr>
              <a:t>2. DESCRIPCIÓN Y ANALISIS DE VARIOS PUESTOS</a:t>
            </a:r>
            <a:br>
              <a:rPr lang="es-ES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es-ES" sz="2000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es-ES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es-ES" sz="2000" dirty="0" smtClean="0">
                <a:solidFill>
                  <a:srgbClr val="FF0000"/>
                </a:solidFill>
                <a:latin typeface="Comic Sans MS" pitchFamily="66" charset="0"/>
              </a:rPr>
              <a:t>DESCRIPCIÓN PUESTO I</a:t>
            </a:r>
            <a:endParaRPr lang="es-ES" sz="2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2628" lvl="0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AutoNum type="arabicPeriod"/>
            </a:pPr>
            <a:r>
              <a:rPr lang="es-ES" sz="1400" b="1" dirty="0" smtClean="0">
                <a:solidFill>
                  <a:srgbClr val="39639D"/>
                </a:solidFill>
                <a:latin typeface="Comic Sans MS" pitchFamily="66" charset="0"/>
              </a:rPr>
              <a:t>Título del puesto: 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jefe</a:t>
            </a:r>
          </a:p>
          <a:p>
            <a:pPr marL="452628" lvl="0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AutoNum type="arabicPeriod"/>
            </a:pPr>
            <a:r>
              <a:rPr lang="es-ES" sz="1400" b="1" dirty="0" smtClean="0">
                <a:solidFill>
                  <a:srgbClr val="39639D"/>
                </a:solidFill>
                <a:latin typeface="Comic Sans MS" pitchFamily="66" charset="0"/>
              </a:rPr>
              <a:t>Responsable ante: 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es el responsable sobre todos y sobre todo el material de la empresa.</a:t>
            </a:r>
          </a:p>
          <a:p>
            <a:pPr marL="452628" lvl="0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AutoNum type="arabicPeriod"/>
            </a:pPr>
            <a:r>
              <a:rPr lang="es-ES" sz="1400" b="1" dirty="0" smtClean="0">
                <a:solidFill>
                  <a:srgbClr val="39639D"/>
                </a:solidFill>
                <a:latin typeface="Comic Sans MS" pitchFamily="66" charset="0"/>
              </a:rPr>
              <a:t>Función General:  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Coordinar los distintos departamentos y supervisar el funcionamiento general de la empresa</a:t>
            </a:r>
          </a:p>
          <a:p>
            <a:pPr marL="452628" lvl="0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AutoNum type="arabicPeriod"/>
            </a:pPr>
            <a:r>
              <a:rPr lang="es-ES" sz="1400" b="1" dirty="0" smtClean="0">
                <a:solidFill>
                  <a:srgbClr val="39639D"/>
                </a:solidFill>
                <a:latin typeface="Comic Sans MS" pitchFamily="66" charset="0"/>
              </a:rPr>
              <a:t>Actividades: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 el planteamiento en general de la empresa, determina y propone los objetivos s corto plazo en función de las propuestas hechas por los departamentos, escucha a sus trabajadores antes de tomar las decisiones, todos le pueden aportar algo bueno para la empresa. Se responsabiliza de le ejecución de normas, políticas y estrategias comerciales, y en la ejecución de los objetivos propuestos.</a:t>
            </a:r>
          </a:p>
          <a:p>
            <a:pPr marL="452628" lvl="0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AutoNum type="arabicPeriod"/>
            </a:pPr>
            <a:r>
              <a:rPr lang="es-ES" sz="1400" b="1" dirty="0" smtClean="0">
                <a:solidFill>
                  <a:srgbClr val="39639D"/>
                </a:solidFill>
                <a:latin typeface="Comic Sans MS" pitchFamily="66" charset="0"/>
              </a:rPr>
              <a:t>Responsabilidad: 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mantiene bajo su responsabilidad todos los materiales que pertenecen  a la empresa. Para la toma de decisiones consulta con su hermana Emilia.</a:t>
            </a:r>
          </a:p>
          <a:p>
            <a:pPr marL="452628" lvl="0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AutoNum type="arabicPeriod"/>
            </a:pPr>
            <a:r>
              <a:rPr lang="es-ES" sz="1400" b="1" dirty="0" smtClean="0">
                <a:solidFill>
                  <a:srgbClr val="39639D"/>
                </a:solidFill>
                <a:latin typeface="Comic Sans MS" pitchFamily="66" charset="0"/>
              </a:rPr>
              <a:t>Relaciones:</a:t>
            </a:r>
          </a:p>
          <a:p>
            <a:pPr marL="1229868" lvl="3" indent="-342900">
              <a:spcBef>
                <a:spcPts val="350"/>
              </a:spcBef>
              <a:buClr>
                <a:srgbClr val="DA1F28"/>
              </a:buClr>
              <a:buFont typeface="Wingdings 2"/>
              <a:buAutoNum type="arabicPeriod"/>
            </a:pPr>
            <a:r>
              <a:rPr lang="es-ES" sz="1400" b="1" dirty="0" smtClean="0">
                <a:solidFill>
                  <a:srgbClr val="DA1F28"/>
                </a:solidFill>
                <a:latin typeface="Comic Sans MS" pitchFamily="66" charset="0"/>
              </a:rPr>
              <a:t>Internas:  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se relaciona con todos los departamentos  y el personalmente comprueba la evolución de la empresa.</a:t>
            </a:r>
          </a:p>
          <a:p>
            <a:pPr marL="1229868" lvl="3" indent="-342900">
              <a:spcBef>
                <a:spcPts val="350"/>
              </a:spcBef>
              <a:buClr>
                <a:srgbClr val="DA1F28"/>
              </a:buClr>
              <a:buFont typeface="Wingdings 2"/>
              <a:buAutoNum type="arabicPeriod"/>
            </a:pPr>
            <a:r>
              <a:rPr lang="es-ES" sz="1400" b="1" dirty="0" smtClean="0">
                <a:solidFill>
                  <a:srgbClr val="DA1F28"/>
                </a:solidFill>
                <a:latin typeface="Comic Sans MS" pitchFamily="66" charset="0"/>
              </a:rPr>
              <a:t>Externas: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  se relaciona con los proveedores.</a:t>
            </a:r>
          </a:p>
          <a:p>
            <a:pPr marL="452628" lvl="0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AutoNum type="arabicPeriod"/>
            </a:pPr>
            <a:r>
              <a:rPr lang="es-ES" sz="1400" b="1" dirty="0" smtClean="0">
                <a:solidFill>
                  <a:srgbClr val="39639D"/>
                </a:solidFill>
                <a:latin typeface="Comic Sans MS" pitchFamily="66" charset="0"/>
              </a:rPr>
              <a:t>Aspectos:</a:t>
            </a:r>
          </a:p>
          <a:p>
            <a:pPr marL="1229868" lvl="3" indent="-342900">
              <a:spcBef>
                <a:spcPts val="350"/>
              </a:spcBef>
              <a:buClr>
                <a:srgbClr val="DA1F28"/>
              </a:buClr>
              <a:buFont typeface="Wingdings 2"/>
              <a:buAutoNum type="arabicPeriod"/>
            </a:pPr>
            <a:r>
              <a:rPr lang="es-ES" sz="1400" b="1" dirty="0" smtClean="0">
                <a:solidFill>
                  <a:srgbClr val="DA1F28"/>
                </a:solidFill>
                <a:latin typeface="Comic Sans MS" pitchFamily="66" charset="0"/>
              </a:rPr>
              <a:t>Duros: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 la toma de decisiones, aunque el las tome y toda la empresa las obedezca. </a:t>
            </a:r>
          </a:p>
          <a:p>
            <a:pPr marL="1229868" lvl="3" indent="-342900">
              <a:spcBef>
                <a:spcPts val="350"/>
              </a:spcBef>
              <a:buClr>
                <a:srgbClr val="DA1F28"/>
              </a:buClr>
              <a:buFont typeface="Wingdings 2"/>
              <a:buAutoNum type="arabicPeriod"/>
            </a:pPr>
            <a:r>
              <a:rPr lang="es-ES" sz="1400" b="1" dirty="0" smtClean="0">
                <a:solidFill>
                  <a:srgbClr val="DA1F28"/>
                </a:solidFill>
                <a:latin typeface="Comic Sans MS" pitchFamily="66" charset="0"/>
              </a:rPr>
              <a:t>Satisfactorios: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 comprobar la evolución ascendente de la empresa.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 descr="RSR_0002"/>
          <p:cNvPicPr>
            <a:picLocks noChangeAspect="1" noChangeArrowheads="1"/>
          </p:cNvPicPr>
          <p:nvPr/>
        </p:nvPicPr>
        <p:blipFill>
          <a:blip r:embed="rId2" cstate="print">
            <a:lum bright="41000" contrast="-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2628" lvl="0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AutoNum type="arabicPeriod"/>
            </a:pPr>
            <a:r>
              <a:rPr lang="es-ES" sz="1400" b="1" dirty="0" smtClean="0">
                <a:solidFill>
                  <a:srgbClr val="39639D"/>
                </a:solidFill>
                <a:latin typeface="Comic Sans MS" pitchFamily="66" charset="0"/>
              </a:rPr>
              <a:t>Título del puesto: 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jefe de ventas</a:t>
            </a:r>
          </a:p>
          <a:p>
            <a:pPr marL="452628" lvl="0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AutoNum type="arabicPeriod"/>
            </a:pPr>
            <a:r>
              <a:rPr lang="es-ES" sz="1400" b="1" dirty="0" smtClean="0">
                <a:solidFill>
                  <a:srgbClr val="39639D"/>
                </a:solidFill>
                <a:latin typeface="Comic Sans MS" pitchFamily="66" charset="0"/>
              </a:rPr>
              <a:t>Responsable ante: 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el departamento de ventas</a:t>
            </a:r>
          </a:p>
          <a:p>
            <a:pPr marL="452628" lvl="0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AutoNum type="arabicPeriod"/>
            </a:pPr>
            <a:r>
              <a:rPr lang="es-ES" sz="1400" b="1" dirty="0" smtClean="0">
                <a:solidFill>
                  <a:srgbClr val="39639D"/>
                </a:solidFill>
                <a:latin typeface="Comic Sans MS" pitchFamily="66" charset="0"/>
              </a:rPr>
              <a:t>Función General:  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Coordinar el trabajo de los comerciales.</a:t>
            </a:r>
          </a:p>
          <a:p>
            <a:pPr marL="452628" lvl="0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AutoNum type="arabicPeriod"/>
            </a:pPr>
            <a:r>
              <a:rPr lang="es-ES" sz="1400" b="1" dirty="0" smtClean="0">
                <a:solidFill>
                  <a:srgbClr val="39639D"/>
                </a:solidFill>
                <a:latin typeface="Comic Sans MS" pitchFamily="66" charset="0"/>
              </a:rPr>
              <a:t>Actividades: 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el planteamiento de la semana del comercial, puede decidir sobre le precio de los productos, hasta puede llegar a modificarlos si lo ve conveniente, incluso si se le restringe la venta algún cliente por ocasionar algún problema anteriormente, la empresa no rechaza a ningún cliente. Es responsable de las condiciones de venta , en el pago y a la hora de realizar el presupuesto.</a:t>
            </a:r>
          </a:p>
          <a:p>
            <a:pPr marL="452628" lvl="0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AutoNum type="arabicPeriod"/>
            </a:pPr>
            <a:r>
              <a:rPr lang="es-ES" sz="1400" b="1" dirty="0" smtClean="0">
                <a:solidFill>
                  <a:srgbClr val="39639D"/>
                </a:solidFill>
                <a:latin typeface="Comic Sans MS" pitchFamily="66" charset="0"/>
              </a:rPr>
              <a:t>Responsabilidad: 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coordinar a los comerciales, supervisar pedidos y hacer pedidos.</a:t>
            </a:r>
          </a:p>
          <a:p>
            <a:pPr marL="452628" lvl="0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AutoNum type="arabicPeriod"/>
            </a:pPr>
            <a:r>
              <a:rPr lang="es-ES" sz="1400" b="1" dirty="0" smtClean="0">
                <a:solidFill>
                  <a:srgbClr val="39639D"/>
                </a:solidFill>
                <a:latin typeface="Comic Sans MS" pitchFamily="66" charset="0"/>
              </a:rPr>
              <a:t>Relaciones:</a:t>
            </a:r>
          </a:p>
          <a:p>
            <a:pPr marL="1229868" lvl="3" indent="-342900">
              <a:spcBef>
                <a:spcPts val="350"/>
              </a:spcBef>
              <a:buClr>
                <a:srgbClr val="DA1F28"/>
              </a:buClr>
              <a:buFont typeface="Wingdings 2"/>
              <a:buAutoNum type="arabicPeriod"/>
            </a:pPr>
            <a:r>
              <a:rPr lang="es-ES" sz="1400" b="1" dirty="0" smtClean="0">
                <a:solidFill>
                  <a:srgbClr val="DA1F28"/>
                </a:solidFill>
                <a:latin typeface="Comic Sans MS" pitchFamily="66" charset="0"/>
              </a:rPr>
              <a:t>Internas: 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se relaciona con el departamento de logística y administración.</a:t>
            </a:r>
          </a:p>
          <a:p>
            <a:pPr marL="1229868" lvl="3" indent="-342900">
              <a:spcBef>
                <a:spcPts val="350"/>
              </a:spcBef>
              <a:buClr>
                <a:srgbClr val="DA1F28"/>
              </a:buClr>
              <a:buFont typeface="Wingdings 2"/>
              <a:buAutoNum type="arabicPeriod"/>
            </a:pPr>
            <a:r>
              <a:rPr lang="es-ES" sz="1400" b="1" dirty="0" smtClean="0">
                <a:solidFill>
                  <a:srgbClr val="DA1F28"/>
                </a:solidFill>
                <a:latin typeface="Comic Sans MS" pitchFamily="66" charset="0"/>
              </a:rPr>
              <a:t>Externas: 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organismos y empresas públicas.</a:t>
            </a:r>
          </a:p>
          <a:p>
            <a:pPr marL="452628" lvl="0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AutoNum type="arabicPeriod"/>
            </a:pPr>
            <a:r>
              <a:rPr lang="es-ES" sz="1400" b="1" dirty="0" smtClean="0">
                <a:solidFill>
                  <a:srgbClr val="39639D"/>
                </a:solidFill>
                <a:latin typeface="Comic Sans MS" pitchFamily="66" charset="0"/>
              </a:rPr>
              <a:t>Aspectos:</a:t>
            </a:r>
          </a:p>
          <a:p>
            <a:pPr marL="1229868" lvl="3" indent="-342900">
              <a:spcBef>
                <a:spcPts val="350"/>
              </a:spcBef>
              <a:buClr>
                <a:srgbClr val="DA1F28"/>
              </a:buClr>
              <a:buFont typeface="Wingdings 2"/>
              <a:buAutoNum type="arabicPeriod"/>
            </a:pPr>
            <a:r>
              <a:rPr lang="es-ES" sz="1400" b="1" dirty="0" smtClean="0">
                <a:solidFill>
                  <a:srgbClr val="DA1F28"/>
                </a:solidFill>
                <a:latin typeface="Comic Sans MS" pitchFamily="66" charset="0"/>
              </a:rPr>
              <a:t>Duros: 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el trato con el cliente, no siempre es fácil.</a:t>
            </a:r>
          </a:p>
          <a:p>
            <a:pPr marL="1229868" lvl="3" indent="-342900">
              <a:spcBef>
                <a:spcPts val="350"/>
              </a:spcBef>
              <a:buClr>
                <a:srgbClr val="DA1F28"/>
              </a:buClr>
              <a:buFont typeface="Wingdings 2"/>
              <a:buAutoNum type="arabicPeriod"/>
            </a:pPr>
            <a:r>
              <a:rPr lang="es-ES" sz="1400" b="1" dirty="0" smtClean="0">
                <a:solidFill>
                  <a:srgbClr val="DA1F28"/>
                </a:solidFill>
                <a:latin typeface="Comic Sans MS" pitchFamily="66" charset="0"/>
              </a:rPr>
              <a:t>Satisfactorios: 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el resultado de las ventas todos los meses ( relación precio venta-plazo de entrega).</a:t>
            </a:r>
          </a:p>
          <a:p>
            <a:endParaRPr lang="es-ES" dirty="0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2000" b="1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omic Sans MS" pitchFamily="66" charset="0"/>
              </a:rPr>
              <a:t>DESCRIPCIÓN PUESTO II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 descr="RSR_0002"/>
          <p:cNvPicPr>
            <a:picLocks noChangeAspect="1" noChangeArrowheads="1"/>
          </p:cNvPicPr>
          <p:nvPr/>
        </p:nvPicPr>
        <p:blipFill>
          <a:blip r:embed="rId2" cstate="print">
            <a:lum bright="41000" contrast="-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2000" b="1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omic Sans MS" pitchFamily="66" charset="0"/>
              </a:rPr>
              <a:t>DESCRIPCIÓN PUESTO III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2628" lvl="0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AutoNum type="arabicPeriod"/>
            </a:pPr>
            <a:r>
              <a:rPr lang="es-ES" sz="1400" b="1" dirty="0" smtClean="0">
                <a:solidFill>
                  <a:srgbClr val="39639D"/>
                </a:solidFill>
                <a:latin typeface="Comic Sans MS" pitchFamily="66" charset="0"/>
              </a:rPr>
              <a:t>Título del puesto: 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jefe de personal</a:t>
            </a:r>
          </a:p>
          <a:p>
            <a:pPr marL="452628" lvl="0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AutoNum type="arabicPeriod"/>
            </a:pPr>
            <a:r>
              <a:rPr lang="es-ES" sz="1400" b="1" dirty="0" smtClean="0">
                <a:solidFill>
                  <a:srgbClr val="39639D"/>
                </a:solidFill>
                <a:latin typeface="Comic Sans MS" pitchFamily="66" charset="0"/>
              </a:rPr>
              <a:t>Responsable ante: 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todo el personal que trabaje en la empresa, en relación a la hora de vacaciones, horas extras, etc.</a:t>
            </a:r>
          </a:p>
          <a:p>
            <a:pPr marL="452628" lvl="0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AutoNum type="arabicPeriod"/>
            </a:pPr>
            <a:r>
              <a:rPr lang="es-ES" sz="1400" b="1" dirty="0" smtClean="0">
                <a:solidFill>
                  <a:srgbClr val="39639D"/>
                </a:solidFill>
                <a:latin typeface="Comic Sans MS" pitchFamily="66" charset="0"/>
              </a:rPr>
              <a:t>Función General: 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coordinar al personal de la empresa y también se entrega de trato con los acreedores.</a:t>
            </a:r>
          </a:p>
          <a:p>
            <a:pPr marL="452628" lvl="0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AutoNum type="arabicPeriod"/>
            </a:pPr>
            <a:r>
              <a:rPr lang="es-ES" sz="1400" b="1" dirty="0" smtClean="0">
                <a:solidFill>
                  <a:srgbClr val="39639D"/>
                </a:solidFill>
                <a:latin typeface="Comic Sans MS" pitchFamily="66" charset="0"/>
              </a:rPr>
              <a:t>Actividades: 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posibles cambios de acreedores, realizar facturas para acreedores. Modificación en tipos de contratos, a la hora de adjudicar vacaciones. Organización de las vacaciones por departamentos, la realización de nóminas. </a:t>
            </a:r>
          </a:p>
          <a:p>
            <a:pPr marL="452628" lvl="0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AutoNum type="arabicPeriod"/>
            </a:pPr>
            <a:r>
              <a:rPr lang="es-ES" sz="1400" b="1" dirty="0" smtClean="0">
                <a:solidFill>
                  <a:srgbClr val="39639D"/>
                </a:solidFill>
                <a:latin typeface="Comic Sans MS" pitchFamily="66" charset="0"/>
              </a:rPr>
              <a:t>Responsabilidad: 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realización de contratos, control de facturas de acreedores y gastos de personal.</a:t>
            </a:r>
          </a:p>
          <a:p>
            <a:pPr marL="452628" lvl="0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AutoNum type="arabicPeriod"/>
            </a:pPr>
            <a:r>
              <a:rPr lang="es-ES" sz="1400" b="1" dirty="0" smtClean="0">
                <a:solidFill>
                  <a:srgbClr val="39639D"/>
                </a:solidFill>
                <a:latin typeface="Comic Sans MS" pitchFamily="66" charset="0"/>
              </a:rPr>
              <a:t>Relaciones:</a:t>
            </a:r>
          </a:p>
          <a:p>
            <a:pPr marL="1229868" lvl="3" indent="-342900">
              <a:spcBef>
                <a:spcPts val="350"/>
              </a:spcBef>
              <a:buClr>
                <a:srgbClr val="DA1F28"/>
              </a:buClr>
              <a:buFont typeface="Wingdings 2"/>
              <a:buAutoNum type="arabicPeriod"/>
            </a:pPr>
            <a:r>
              <a:rPr lang="es-ES" sz="1400" b="1" dirty="0" smtClean="0">
                <a:solidFill>
                  <a:srgbClr val="DA1F28"/>
                </a:solidFill>
                <a:latin typeface="Comic Sans MS" pitchFamily="66" charset="0"/>
              </a:rPr>
              <a:t>Internas: 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se relaciona con el departamento de administración, jefe de almacén y jefe.</a:t>
            </a:r>
          </a:p>
          <a:p>
            <a:pPr marL="1229868" lvl="3" indent="-342900">
              <a:spcBef>
                <a:spcPts val="350"/>
              </a:spcBef>
              <a:buClr>
                <a:srgbClr val="DA1F28"/>
              </a:buClr>
              <a:buFont typeface="Wingdings 2"/>
              <a:buAutoNum type="arabicPeriod"/>
            </a:pPr>
            <a:r>
              <a:rPr lang="es-ES" sz="1400" b="1" dirty="0" smtClean="0">
                <a:solidFill>
                  <a:srgbClr val="DA1F28"/>
                </a:solidFill>
                <a:latin typeface="Comic Sans MS" pitchFamily="66" charset="0"/>
              </a:rPr>
              <a:t>Externas: 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asesorías, acreedores y centros de formación.</a:t>
            </a:r>
          </a:p>
          <a:p>
            <a:pPr marL="452628" lvl="0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AutoNum type="arabicPeriod"/>
            </a:pPr>
            <a:r>
              <a:rPr lang="es-ES" sz="1400" b="1" dirty="0" smtClean="0">
                <a:solidFill>
                  <a:srgbClr val="39639D"/>
                </a:solidFill>
                <a:latin typeface="Comic Sans MS" pitchFamily="66" charset="0"/>
              </a:rPr>
              <a:t>Aspectos:</a:t>
            </a:r>
          </a:p>
          <a:p>
            <a:pPr marL="1229868" lvl="3" indent="-342900">
              <a:spcBef>
                <a:spcPts val="350"/>
              </a:spcBef>
              <a:buClr>
                <a:srgbClr val="DA1F28"/>
              </a:buClr>
              <a:buFont typeface="Wingdings 2"/>
              <a:buAutoNum type="arabicPeriod"/>
            </a:pPr>
            <a:r>
              <a:rPr lang="es-ES" sz="1400" b="1" dirty="0" smtClean="0">
                <a:solidFill>
                  <a:srgbClr val="DA1F28"/>
                </a:solidFill>
                <a:latin typeface="Comic Sans MS" pitchFamily="66" charset="0"/>
              </a:rPr>
              <a:t>Duros: 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el trato con el personal, sobre todo los despidos, negativas a peticiones del personal.</a:t>
            </a:r>
          </a:p>
          <a:p>
            <a:pPr marL="1229868" lvl="3" indent="-342900">
              <a:spcBef>
                <a:spcPts val="350"/>
              </a:spcBef>
              <a:buClr>
                <a:srgbClr val="DA1F28"/>
              </a:buClr>
              <a:buFont typeface="Wingdings 2"/>
              <a:buAutoNum type="arabicPeriod"/>
            </a:pPr>
            <a:r>
              <a:rPr lang="es-ES" sz="1400" b="1" dirty="0" smtClean="0">
                <a:solidFill>
                  <a:srgbClr val="DA1F28"/>
                </a:solidFill>
                <a:latin typeface="Comic Sans MS" pitchFamily="66" charset="0"/>
              </a:rPr>
              <a:t>Satisfactorios: 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el estar todo el día en contacto con gente te ayuda a la ampliación de conocimientos.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 descr="RSR_0002"/>
          <p:cNvPicPr>
            <a:picLocks noChangeAspect="1" noChangeArrowheads="1"/>
          </p:cNvPicPr>
          <p:nvPr/>
        </p:nvPicPr>
        <p:blipFill>
          <a:blip r:embed="rId2" cstate="print">
            <a:lum bright="41000" contrast="-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2000" b="1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omic Sans MS" pitchFamily="66" charset="0"/>
              </a:rPr>
              <a:t>DESCRIPCIÓN PUESTO IV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2628" lvl="0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AutoNum type="arabicPeriod"/>
            </a:pPr>
            <a:endParaRPr lang="es-ES" sz="1400" b="1" dirty="0" smtClean="0">
              <a:solidFill>
                <a:srgbClr val="39639D"/>
              </a:solidFill>
              <a:latin typeface="Comic Sans MS" pitchFamily="66" charset="0"/>
            </a:endParaRPr>
          </a:p>
          <a:p>
            <a:pPr marL="452628" lvl="0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AutoNum type="arabicPeriod"/>
            </a:pPr>
            <a:r>
              <a:rPr lang="es-ES" sz="1400" b="1" dirty="0" smtClean="0">
                <a:solidFill>
                  <a:srgbClr val="39639D"/>
                </a:solidFill>
                <a:latin typeface="Comic Sans MS" pitchFamily="66" charset="0"/>
              </a:rPr>
              <a:t>Título del puesto: 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jefe de almacén</a:t>
            </a:r>
          </a:p>
          <a:p>
            <a:pPr marL="452628" lvl="0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AutoNum type="arabicPeriod"/>
            </a:pPr>
            <a:r>
              <a:rPr lang="es-ES" sz="1400" b="1" dirty="0" smtClean="0">
                <a:solidFill>
                  <a:srgbClr val="39639D"/>
                </a:solidFill>
                <a:latin typeface="Comic Sans MS" pitchFamily="66" charset="0"/>
              </a:rPr>
              <a:t>Responsable ante: 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los trabajadores del almacén.</a:t>
            </a:r>
          </a:p>
          <a:p>
            <a:pPr marL="452628" lvl="0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AutoNum type="arabicPeriod"/>
            </a:pPr>
            <a:r>
              <a:rPr lang="es-ES" sz="1400" b="1" dirty="0" smtClean="0">
                <a:solidFill>
                  <a:srgbClr val="39639D"/>
                </a:solidFill>
                <a:latin typeface="Comic Sans MS" pitchFamily="66" charset="0"/>
              </a:rPr>
              <a:t>Función General:  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Coordinar a los trabajadores del almacén para que todo este en orden.</a:t>
            </a:r>
          </a:p>
          <a:p>
            <a:pPr marL="452628" lvl="0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AutoNum type="arabicPeriod"/>
            </a:pPr>
            <a:r>
              <a:rPr lang="es-ES" sz="1400" b="1" dirty="0" smtClean="0">
                <a:solidFill>
                  <a:srgbClr val="39639D"/>
                </a:solidFill>
                <a:latin typeface="Comic Sans MS" pitchFamily="66" charset="0"/>
              </a:rPr>
              <a:t>Actividades: 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organizar el almacén, comunicar los stocks que hay en la empresa para que no se agote ningún material y tener todo perfectamente preparado para la carga de algún camión. Comunicar al responsable del túnel de pintura del material que hace falta que se pinte. Coordinar a todas las personas que estén bajo su responsabilidad.</a:t>
            </a:r>
          </a:p>
          <a:p>
            <a:pPr marL="452628" lvl="0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AutoNum type="arabicPeriod"/>
            </a:pPr>
            <a:r>
              <a:rPr lang="es-ES" sz="1400" b="1" dirty="0" smtClean="0">
                <a:solidFill>
                  <a:srgbClr val="39639D"/>
                </a:solidFill>
                <a:latin typeface="Comic Sans MS" pitchFamily="66" charset="0"/>
              </a:rPr>
              <a:t>Responsabilidad: 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sobre la maquinaria que se use, que las cargas de los camiones vayan con sus materiales pedidos. Sobre el puesto de cada trabajador.</a:t>
            </a:r>
          </a:p>
          <a:p>
            <a:pPr marL="452628" lvl="0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AutoNum type="arabicPeriod"/>
            </a:pPr>
            <a:r>
              <a:rPr lang="es-ES" sz="1400" b="1" dirty="0" smtClean="0">
                <a:solidFill>
                  <a:srgbClr val="39639D"/>
                </a:solidFill>
                <a:latin typeface="Comic Sans MS" pitchFamily="66" charset="0"/>
              </a:rPr>
              <a:t>Relaciones:</a:t>
            </a:r>
          </a:p>
          <a:p>
            <a:pPr marL="1229868" lvl="3" indent="-342900">
              <a:spcBef>
                <a:spcPts val="350"/>
              </a:spcBef>
              <a:buClr>
                <a:srgbClr val="DA1F28"/>
              </a:buClr>
              <a:buFont typeface="Wingdings 2"/>
              <a:buAutoNum type="arabicPeriod"/>
            </a:pPr>
            <a:r>
              <a:rPr lang="es-ES" sz="1400" b="1" dirty="0" smtClean="0">
                <a:solidFill>
                  <a:srgbClr val="DA1F28"/>
                </a:solidFill>
                <a:latin typeface="Comic Sans MS" pitchFamily="66" charset="0"/>
              </a:rPr>
              <a:t>Internas: 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jefe, responsable del túnel de pintura y departamento de logística.</a:t>
            </a:r>
          </a:p>
          <a:p>
            <a:pPr marL="452628" lvl="0">
              <a:spcBef>
                <a:spcPts val="400"/>
              </a:spcBef>
              <a:buClr>
                <a:srgbClr val="2DA2BF"/>
              </a:buClr>
              <a:buSzPct val="68000"/>
              <a:buFont typeface="Wingdings 3"/>
              <a:buAutoNum type="arabicPeriod"/>
            </a:pPr>
            <a:r>
              <a:rPr lang="es-ES" sz="1400" b="1" dirty="0" smtClean="0">
                <a:solidFill>
                  <a:srgbClr val="39639D"/>
                </a:solidFill>
                <a:latin typeface="Comic Sans MS" pitchFamily="66" charset="0"/>
              </a:rPr>
              <a:t>Aspectos:</a:t>
            </a:r>
          </a:p>
          <a:p>
            <a:pPr marL="1229868" lvl="3" indent="-342900">
              <a:spcBef>
                <a:spcPts val="350"/>
              </a:spcBef>
              <a:buClr>
                <a:srgbClr val="DA1F28"/>
              </a:buClr>
              <a:buFont typeface="Wingdings 2"/>
              <a:buAutoNum type="arabicPeriod"/>
            </a:pPr>
            <a:r>
              <a:rPr lang="es-ES" sz="1400" b="1" dirty="0" smtClean="0">
                <a:solidFill>
                  <a:srgbClr val="DA1F28"/>
                </a:solidFill>
                <a:latin typeface="Comic Sans MS" pitchFamily="66" charset="0"/>
              </a:rPr>
              <a:t>Duros: 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darle ordenes a sus propios compañeros.</a:t>
            </a:r>
          </a:p>
          <a:p>
            <a:pPr marL="1229868" lvl="3" indent="-342900">
              <a:spcBef>
                <a:spcPts val="350"/>
              </a:spcBef>
              <a:buClr>
                <a:srgbClr val="DA1F28"/>
              </a:buClr>
              <a:buFont typeface="Wingdings 2"/>
              <a:buAutoNum type="arabicPeriod"/>
            </a:pPr>
            <a:r>
              <a:rPr lang="es-ES" sz="1400" b="1" dirty="0" smtClean="0">
                <a:solidFill>
                  <a:srgbClr val="DA1F28"/>
                </a:solidFill>
                <a:latin typeface="Comic Sans MS" pitchFamily="66" charset="0"/>
              </a:rPr>
              <a:t>Satisfactorios: </a:t>
            </a:r>
            <a:r>
              <a:rPr lang="es-ES" sz="1400" dirty="0" smtClean="0">
                <a:solidFill>
                  <a:prstClr val="black"/>
                </a:solidFill>
                <a:latin typeface="Comic Sans MS" pitchFamily="66" charset="0"/>
              </a:rPr>
              <a:t>observar que se realizar correctamente las actividades.</a:t>
            </a:r>
            <a:endParaRPr lang="es-ES" sz="1900" dirty="0" smtClean="0">
              <a:solidFill>
                <a:prstClr val="black"/>
              </a:solidFill>
              <a:latin typeface="Lucida Sans Unicode"/>
            </a:endParaRP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Personalizado 3">
      <a:dk1>
        <a:srgbClr val="FFC000"/>
      </a:dk1>
      <a:lt1>
        <a:srgbClr val="FFCC00"/>
      </a:lt1>
      <a:dk2>
        <a:srgbClr val="FFCC00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</TotalTime>
  <Words>921</Words>
  <Application>Microsoft Office PowerPoint</Application>
  <PresentationFormat>Presentación en pantalla (4:3)</PresentationFormat>
  <Paragraphs>129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Tema de Office</vt:lpstr>
      <vt:lpstr>1. ORIGEN Y EVOLUCIÓN DE SU ESTRUCTURA</vt:lpstr>
      <vt:lpstr>Diapositiva 2</vt:lpstr>
      <vt:lpstr>Diapositiva 3</vt:lpstr>
      <vt:lpstr>Diapositiva 4</vt:lpstr>
      <vt:lpstr>Diapositiva 5</vt:lpstr>
      <vt:lpstr>2. DESCRIPCIÓN Y ANALISIS DE VARIOS PUESTOS  DESCRIPCIÓN PUESTO I</vt:lpstr>
      <vt:lpstr>DESCRIPCIÓN PUESTO II</vt:lpstr>
      <vt:lpstr>DESCRIPCIÓN PUESTO III</vt:lpstr>
      <vt:lpstr>DESCRIPCIÓN PUESTO IV</vt:lpstr>
      <vt:lpstr>5. ANALISIS DE LA CULTURA Y LOS VALORES DE LA ORGANIZACIÓN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ORIGEN Y EVOLUCIÓN DE SU ESTRUCTURA</dc:title>
  <dc:creator>asus</dc:creator>
  <cp:lastModifiedBy>asus</cp:lastModifiedBy>
  <cp:revision>6</cp:revision>
  <dcterms:created xsi:type="dcterms:W3CDTF">2009-04-27T21:05:09Z</dcterms:created>
  <dcterms:modified xsi:type="dcterms:W3CDTF">2009-05-04T21:46:33Z</dcterms:modified>
</cp:coreProperties>
</file>